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TDTD밝은별" panose="020B0604020202020204" charset="-127"/>
      <p:regular r:id="rId7"/>
    </p:embeddedFont>
    <p:embeddedFont>
      <p:font typeface="UID สตูดิโอโมดิ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9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532" b="-605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31146" y="2796410"/>
            <a:ext cx="6060173" cy="838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1"/>
              </a:lnSpc>
            </a:pPr>
            <a:r>
              <a:rPr lang="en-US" sz="6801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TUJUAN ANALISIS: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8396159" y="395159"/>
            <a:ext cx="10287000" cy="9496682"/>
          </a:xfrm>
          <a:custGeom>
            <a:avLst/>
            <a:gdLst/>
            <a:ahLst/>
            <a:cxnLst/>
            <a:rect l="l" t="t" r="r" b="b"/>
            <a:pathLst>
              <a:path w="10287000" h="9496682">
                <a:moveTo>
                  <a:pt x="0" y="0"/>
                </a:moveTo>
                <a:lnTo>
                  <a:pt x="10287000" y="0"/>
                </a:lnTo>
                <a:lnTo>
                  <a:pt x="10287000" y="9496682"/>
                </a:lnTo>
                <a:lnTo>
                  <a:pt x="0" y="9496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3159210"/>
            <a:ext cx="9424518" cy="7127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8"/>
              </a:lnSpc>
            </a:pPr>
            <a:endParaRPr dirty="0"/>
          </a:p>
          <a:p>
            <a:pPr marL="872663" lvl="1" indent="-436332" algn="l">
              <a:lnSpc>
                <a:spcPts val="5658"/>
              </a:lnSpc>
              <a:buAutoNum type="arabicPeriod"/>
            </a:pP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Mengetahui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kategori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produk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yang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mendominasi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pengeluaran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pelanggan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.</a:t>
            </a:r>
          </a:p>
          <a:p>
            <a:pPr marL="872663" lvl="1" indent="-436332" algn="l">
              <a:lnSpc>
                <a:spcPts val="5658"/>
              </a:lnSpc>
              <a:buAutoNum type="arabicPeriod"/>
            </a:pP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Menganalisis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pola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pengeluaran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pelanggan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berdasarkan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wilayah (Region).</a:t>
            </a:r>
          </a:p>
          <a:p>
            <a:pPr marL="872663" lvl="1" indent="-436332" algn="l">
              <a:lnSpc>
                <a:spcPts val="5658"/>
              </a:lnSpc>
              <a:buAutoNum type="arabicPeriod"/>
            </a:pP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Memberikan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rekomendasi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untuk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meningkatkan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penjualan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berdasarkan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hasil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</a:t>
            </a:r>
            <a:r>
              <a:rPr lang="en-US" sz="4041" dirty="0" err="1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analisis</a:t>
            </a:r>
            <a:r>
              <a:rPr lang="en-US" sz="4041" dirty="0">
                <a:solidFill>
                  <a:srgbClr val="895734"/>
                </a:solidFill>
                <a:latin typeface="TDTD밝은별"/>
                <a:ea typeface="TDTD밝은별"/>
                <a:cs typeface="TDTD밝은별"/>
                <a:sym typeface="TDTD밝은별"/>
              </a:rPr>
              <a:t> data.</a:t>
            </a:r>
          </a:p>
        </p:txBody>
      </p:sp>
      <p:sp>
        <p:nvSpPr>
          <p:cNvPr id="6" name="Freeform 6"/>
          <p:cNvSpPr/>
          <p:nvPr/>
        </p:nvSpPr>
        <p:spPr>
          <a:xfrm rot="-5263247" flipV="1">
            <a:off x="-475964" y="-1772543"/>
            <a:ext cx="4993216" cy="5602487"/>
          </a:xfrm>
          <a:custGeom>
            <a:avLst/>
            <a:gdLst/>
            <a:ahLst/>
            <a:cxnLst/>
            <a:rect l="l" t="t" r="r" b="b"/>
            <a:pathLst>
              <a:path w="4993216" h="5602487">
                <a:moveTo>
                  <a:pt x="0" y="5602486"/>
                </a:moveTo>
                <a:lnTo>
                  <a:pt x="4993216" y="5602486"/>
                </a:lnTo>
                <a:lnTo>
                  <a:pt x="4993216" y="0"/>
                </a:lnTo>
                <a:lnTo>
                  <a:pt x="0" y="0"/>
                </a:lnTo>
                <a:lnTo>
                  <a:pt x="0" y="560248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54052" y="372093"/>
            <a:ext cx="11587263" cy="150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4"/>
              </a:lnSpc>
            </a:pPr>
            <a:r>
              <a:rPr lang="en-US" sz="6730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ANALISIS PENGELUARAN PELANGGAN WHOLESALE</a:t>
            </a:r>
          </a:p>
        </p:txBody>
      </p:sp>
      <p:sp>
        <p:nvSpPr>
          <p:cNvPr id="9" name="Arrow: Right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A2E4DCA-F090-F51C-CC3D-22EB3602E351}"/>
              </a:ext>
            </a:extLst>
          </p:cNvPr>
          <p:cNvSpPr/>
          <p:nvPr/>
        </p:nvSpPr>
        <p:spPr>
          <a:xfrm>
            <a:off x="12039600" y="7277100"/>
            <a:ext cx="2362200" cy="1676400"/>
          </a:xfrm>
          <a:prstGeom prst="rightArrow">
            <a:avLst/>
          </a:prstGeom>
          <a:solidFill>
            <a:srgbClr val="F4F0D8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532" b="-60532"/>
            </a:stretch>
          </a:blipFill>
        </p:spPr>
      </p:sp>
      <p:sp>
        <p:nvSpPr>
          <p:cNvPr id="3" name="Freeform 3"/>
          <p:cNvSpPr/>
          <p:nvPr/>
        </p:nvSpPr>
        <p:spPr>
          <a:xfrm rot="-1146214" flipH="1">
            <a:off x="-701047" y="-1132359"/>
            <a:ext cx="8355784" cy="5047519"/>
          </a:xfrm>
          <a:custGeom>
            <a:avLst/>
            <a:gdLst/>
            <a:ahLst/>
            <a:cxnLst/>
            <a:rect l="l" t="t" r="r" b="b"/>
            <a:pathLst>
              <a:path w="8355784" h="5047519">
                <a:moveTo>
                  <a:pt x="8355784" y="0"/>
                </a:moveTo>
                <a:lnTo>
                  <a:pt x="0" y="0"/>
                </a:lnTo>
                <a:lnTo>
                  <a:pt x="0" y="5047518"/>
                </a:lnTo>
                <a:lnTo>
                  <a:pt x="8355784" y="5047518"/>
                </a:lnTo>
                <a:lnTo>
                  <a:pt x="8355784" y="0"/>
                </a:lnTo>
                <a:close/>
              </a:path>
            </a:pathLst>
          </a:custGeom>
          <a:blipFill>
            <a:blip r:embed="rId3"/>
            <a:stretch>
              <a:fillRect b="-5436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92103" y="2172988"/>
            <a:ext cx="10446659" cy="1352805"/>
          </a:xfrm>
          <a:custGeom>
            <a:avLst/>
            <a:gdLst/>
            <a:ahLst/>
            <a:cxnLst/>
            <a:rect l="l" t="t" r="r" b="b"/>
            <a:pathLst>
              <a:path w="10446659" h="1352805">
                <a:moveTo>
                  <a:pt x="0" y="0"/>
                </a:moveTo>
                <a:lnTo>
                  <a:pt x="10446659" y="0"/>
                </a:lnTo>
                <a:lnTo>
                  <a:pt x="10446659" y="1352805"/>
                </a:lnTo>
                <a:lnTo>
                  <a:pt x="0" y="135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26322">
            <a:off x="-369823" y="6172200"/>
            <a:ext cx="3553691" cy="4114800"/>
          </a:xfrm>
          <a:custGeom>
            <a:avLst/>
            <a:gdLst/>
            <a:ahLst/>
            <a:cxnLst/>
            <a:rect l="l" t="t" r="r" b="b"/>
            <a:pathLst>
              <a:path w="3553691" h="4114800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59759" y="6172200"/>
            <a:ext cx="3903917" cy="4114800"/>
          </a:xfrm>
          <a:custGeom>
            <a:avLst/>
            <a:gdLst/>
            <a:ahLst/>
            <a:cxnLst/>
            <a:rect l="l" t="t" r="r" b="b"/>
            <a:pathLst>
              <a:path w="3903917" h="4114800">
                <a:moveTo>
                  <a:pt x="0" y="0"/>
                </a:moveTo>
                <a:lnTo>
                  <a:pt x="3903916" y="0"/>
                </a:lnTo>
                <a:lnTo>
                  <a:pt x="39039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707149" y="110014"/>
            <a:ext cx="9756526" cy="91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7"/>
              </a:lnSpc>
            </a:pPr>
            <a:r>
              <a:rPr lang="en-US" sz="7584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RINGKASAN DATA AWAL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58658" y="5483750"/>
            <a:ext cx="6296983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99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jumlah pelanggan</a:t>
            </a:r>
          </a:p>
          <a:p>
            <a:pPr algn="just">
              <a:lnSpc>
                <a:spcPts val="4439"/>
              </a:lnSpc>
            </a:pPr>
            <a:r>
              <a:rPr lang="en-US" sz="399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Horeca: 298</a:t>
            </a:r>
          </a:p>
          <a:p>
            <a:pPr algn="just">
              <a:lnSpc>
                <a:spcPts val="4439"/>
              </a:lnSpc>
            </a:pPr>
            <a:r>
              <a:rPr lang="en-US" sz="399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Retail: 141</a:t>
            </a:r>
          </a:p>
        </p:txBody>
      </p:sp>
      <p:sp>
        <p:nvSpPr>
          <p:cNvPr id="11" name="Arrow: Right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26224E9-7C66-8909-4BC6-FB24A2364E96}"/>
              </a:ext>
            </a:extLst>
          </p:cNvPr>
          <p:cNvSpPr/>
          <p:nvPr/>
        </p:nvSpPr>
        <p:spPr>
          <a:xfrm>
            <a:off x="11201400" y="8114012"/>
            <a:ext cx="2362200" cy="1352805"/>
          </a:xfrm>
          <a:prstGeom prst="rightArrow">
            <a:avLst/>
          </a:prstGeom>
          <a:solidFill>
            <a:srgbClr val="F4F0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532" b="-605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119033"/>
            <a:ext cx="2269644" cy="7167967"/>
          </a:xfrm>
          <a:custGeom>
            <a:avLst/>
            <a:gdLst/>
            <a:ahLst/>
            <a:cxnLst/>
            <a:rect l="l" t="t" r="r" b="b"/>
            <a:pathLst>
              <a:path w="2269644" h="7167967">
                <a:moveTo>
                  <a:pt x="0" y="0"/>
                </a:moveTo>
                <a:lnTo>
                  <a:pt x="2269644" y="0"/>
                </a:lnTo>
                <a:lnTo>
                  <a:pt x="2269644" y="7167967"/>
                </a:lnTo>
                <a:lnTo>
                  <a:pt x="0" y="7167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3513" r="-20197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58712" y="451910"/>
            <a:ext cx="8770576" cy="88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1"/>
              </a:lnSpc>
            </a:pPr>
            <a:r>
              <a:rPr lang="en-US" sz="7214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PENGELUARAN PELANGGAN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75186" cy="6445915"/>
          </a:xfrm>
          <a:custGeom>
            <a:avLst/>
            <a:gdLst/>
            <a:ahLst/>
            <a:cxnLst/>
            <a:rect l="l" t="t" r="r" b="b"/>
            <a:pathLst>
              <a:path w="1875186" h="6445915">
                <a:moveTo>
                  <a:pt x="0" y="0"/>
                </a:moveTo>
                <a:lnTo>
                  <a:pt x="1875186" y="0"/>
                </a:lnTo>
                <a:lnTo>
                  <a:pt x="1875186" y="6445915"/>
                </a:lnTo>
                <a:lnTo>
                  <a:pt x="0" y="6445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65495" b="-5958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99146" y="7327403"/>
            <a:ext cx="10489707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99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Kategori fresh menjadi total pengeluaran tertinggi dengan angka 5.281.031, disusul oleh grocery dengan total  3.498.562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10770143" y="2347693"/>
            <a:ext cx="10552345" cy="5856958"/>
          </a:xfrm>
          <a:custGeom>
            <a:avLst/>
            <a:gdLst/>
            <a:ahLst/>
            <a:cxnLst/>
            <a:rect l="l" t="t" r="r" b="b"/>
            <a:pathLst>
              <a:path w="10552345" h="5856958">
                <a:moveTo>
                  <a:pt x="0" y="0"/>
                </a:moveTo>
                <a:lnTo>
                  <a:pt x="10552345" y="0"/>
                </a:lnTo>
                <a:lnTo>
                  <a:pt x="10552345" y="5856959"/>
                </a:lnTo>
                <a:lnTo>
                  <a:pt x="0" y="58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8006"/>
            </a:stretch>
          </a:blipFill>
        </p:spPr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A9D0F7A-764F-E1FE-6CB0-771962096C17}"/>
              </a:ext>
            </a:extLst>
          </p:cNvPr>
          <p:cNvSpPr/>
          <p:nvPr/>
        </p:nvSpPr>
        <p:spPr>
          <a:xfrm>
            <a:off x="13295887" y="8991600"/>
            <a:ext cx="1436364" cy="609600"/>
          </a:xfrm>
          <a:prstGeom prst="rightArrow">
            <a:avLst/>
          </a:prstGeom>
          <a:solidFill>
            <a:srgbClr val="F4F0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E5F0F9-AD8D-D690-2960-3E9203651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214" y="1628163"/>
            <a:ext cx="8017570" cy="4775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532" b="-60532"/>
            </a:stretch>
          </a:blipFill>
        </p:spPr>
      </p:sp>
      <p:sp>
        <p:nvSpPr>
          <p:cNvPr id="3" name="Freeform 3"/>
          <p:cNvSpPr/>
          <p:nvPr/>
        </p:nvSpPr>
        <p:spPr>
          <a:xfrm rot="-2560991" flipV="1">
            <a:off x="11395124" y="1654364"/>
            <a:ext cx="10287000" cy="9496682"/>
          </a:xfrm>
          <a:custGeom>
            <a:avLst/>
            <a:gdLst/>
            <a:ahLst/>
            <a:cxnLst/>
            <a:rect l="l" t="t" r="r" b="b"/>
            <a:pathLst>
              <a:path w="10287000" h="9496682">
                <a:moveTo>
                  <a:pt x="0" y="9496682"/>
                </a:moveTo>
                <a:lnTo>
                  <a:pt x="10287000" y="9496682"/>
                </a:lnTo>
                <a:lnTo>
                  <a:pt x="10287000" y="0"/>
                </a:lnTo>
                <a:lnTo>
                  <a:pt x="0" y="0"/>
                </a:lnTo>
                <a:lnTo>
                  <a:pt x="0" y="9496682"/>
                </a:lnTo>
                <a:close/>
              </a:path>
            </a:pathLst>
          </a:custGeom>
          <a:blipFill>
            <a:blip r:embed="rId3"/>
            <a:stretch>
              <a:fillRect b="-101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2881" y="4530809"/>
            <a:ext cx="3528204" cy="2761693"/>
          </a:xfrm>
          <a:custGeom>
            <a:avLst/>
            <a:gdLst/>
            <a:ahLst/>
            <a:cxnLst/>
            <a:rect l="l" t="t" r="r" b="b"/>
            <a:pathLst>
              <a:path w="3528204" h="2761693">
                <a:moveTo>
                  <a:pt x="0" y="0"/>
                </a:moveTo>
                <a:lnTo>
                  <a:pt x="3528204" y="0"/>
                </a:lnTo>
                <a:lnTo>
                  <a:pt x="3528204" y="2761693"/>
                </a:lnTo>
                <a:lnTo>
                  <a:pt x="0" y="2761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60888" y="1190345"/>
            <a:ext cx="8766224" cy="5425302"/>
          </a:xfrm>
          <a:custGeom>
            <a:avLst/>
            <a:gdLst/>
            <a:ahLst/>
            <a:cxnLst/>
            <a:rect l="l" t="t" r="r" b="b"/>
            <a:pathLst>
              <a:path w="8766224" h="5425302">
                <a:moveTo>
                  <a:pt x="0" y="0"/>
                </a:moveTo>
                <a:lnTo>
                  <a:pt x="8766224" y="0"/>
                </a:lnTo>
                <a:lnTo>
                  <a:pt x="8766224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26410" y="1793616"/>
            <a:ext cx="9218983" cy="91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7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000383" y="271659"/>
            <a:ext cx="11671037" cy="91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7"/>
              </a:lnSpc>
            </a:pPr>
            <a:r>
              <a:rPr lang="en-US" sz="7584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DIAGRAM BERDASARKAN REGION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31085" y="6811793"/>
            <a:ext cx="10489707" cy="396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99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Pengeluaran pada saluran Horeca jauh lebih besar dibandingkan saluran Retail terutama di kategori Fresh. ini menunjukkan kebutuhan yang tinggi akan produk segar .</a:t>
            </a:r>
          </a:p>
          <a:p>
            <a:pPr algn="just">
              <a:lnSpc>
                <a:spcPts val="4439"/>
              </a:lnSpc>
            </a:pPr>
            <a:r>
              <a:rPr lang="en-US" sz="399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Saluran Retail lebih unggul pada kategori Grocery.</a:t>
            </a:r>
          </a:p>
          <a:p>
            <a:pPr algn="just">
              <a:lnSpc>
                <a:spcPts val="4439"/>
              </a:lnSpc>
            </a:pPr>
            <a:endParaRPr lang="en-US" sz="3999">
              <a:solidFill>
                <a:srgbClr val="877438"/>
              </a:solidFill>
              <a:latin typeface="TDTD밝은별"/>
              <a:ea typeface="TDTD밝은별"/>
              <a:cs typeface="TDTD밝은별"/>
              <a:sym typeface="TDTD밝은별"/>
            </a:endParaRPr>
          </a:p>
        </p:txBody>
      </p:sp>
      <p:sp>
        <p:nvSpPr>
          <p:cNvPr id="9" name="Arrow: Right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D06D073-5083-4A04-D915-38BCD871CE65}"/>
              </a:ext>
            </a:extLst>
          </p:cNvPr>
          <p:cNvSpPr/>
          <p:nvPr/>
        </p:nvSpPr>
        <p:spPr>
          <a:xfrm>
            <a:off x="14995988" y="8096250"/>
            <a:ext cx="2327996" cy="1676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0532" b="-60532"/>
            </a:stretch>
          </a:blipFill>
        </p:spPr>
      </p:sp>
      <p:sp>
        <p:nvSpPr>
          <p:cNvPr id="3" name="Freeform 3"/>
          <p:cNvSpPr/>
          <p:nvPr/>
        </p:nvSpPr>
        <p:spPr>
          <a:xfrm rot="-1283455">
            <a:off x="12587388" y="6279454"/>
            <a:ext cx="7156607" cy="4911222"/>
          </a:xfrm>
          <a:custGeom>
            <a:avLst/>
            <a:gdLst/>
            <a:ahLst/>
            <a:cxnLst/>
            <a:rect l="l" t="t" r="r" b="b"/>
            <a:pathLst>
              <a:path w="7156607" h="4911222">
                <a:moveTo>
                  <a:pt x="0" y="0"/>
                </a:moveTo>
                <a:lnTo>
                  <a:pt x="7156608" y="0"/>
                </a:lnTo>
                <a:lnTo>
                  <a:pt x="7156608" y="4911222"/>
                </a:lnTo>
                <a:lnTo>
                  <a:pt x="0" y="4911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64352" flipH="1" flipV="1">
            <a:off x="-2816368" y="6329821"/>
            <a:ext cx="10552345" cy="5856958"/>
          </a:xfrm>
          <a:custGeom>
            <a:avLst/>
            <a:gdLst/>
            <a:ahLst/>
            <a:cxnLst/>
            <a:rect l="l" t="t" r="r" b="b"/>
            <a:pathLst>
              <a:path w="10552345" h="5856958">
                <a:moveTo>
                  <a:pt x="10552345" y="5856958"/>
                </a:moveTo>
                <a:lnTo>
                  <a:pt x="0" y="5856958"/>
                </a:lnTo>
                <a:lnTo>
                  <a:pt x="0" y="0"/>
                </a:lnTo>
                <a:lnTo>
                  <a:pt x="10552345" y="0"/>
                </a:lnTo>
                <a:lnTo>
                  <a:pt x="10552345" y="5856958"/>
                </a:lnTo>
                <a:close/>
              </a:path>
            </a:pathLst>
          </a:custGeom>
          <a:blipFill>
            <a:blip r:embed="rId4"/>
            <a:stretch>
              <a:fillRect b="-6800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59193" y="2202219"/>
            <a:ext cx="6914008" cy="4638671"/>
          </a:xfrm>
          <a:custGeom>
            <a:avLst/>
            <a:gdLst/>
            <a:ahLst/>
            <a:cxnLst/>
            <a:rect l="l" t="t" r="r" b="b"/>
            <a:pathLst>
              <a:path w="6914008" h="4638671">
                <a:moveTo>
                  <a:pt x="0" y="0"/>
                </a:moveTo>
                <a:lnTo>
                  <a:pt x="6914008" y="0"/>
                </a:lnTo>
                <a:lnTo>
                  <a:pt x="6914008" y="4638671"/>
                </a:lnTo>
                <a:lnTo>
                  <a:pt x="0" y="4638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78570" y="683657"/>
            <a:ext cx="11730859" cy="918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7584">
                <a:solidFill>
                  <a:srgbClr val="895734"/>
                </a:solidFill>
                <a:latin typeface="UID สตูดิโอโมดิ"/>
                <a:ea typeface="UID สตูดิโอโมดิ"/>
                <a:cs typeface="UID สตูดิโอโมดิ"/>
                <a:sym typeface="UID สตูดิโอโมดิ"/>
              </a:rPr>
              <a:t>KESIMPULAN &amp; REKOMENDASI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547" y="2678397"/>
            <a:ext cx="7831654" cy="677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99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Saluran distribusi Horeca menghasilkan pendapatan terbesar terutama di kategori Fresh. Kategori Fresh mendominasi pengeluaran pelanggan secara keseluruhan, diikuti oleh kategori Grocery dan Detergents_Paper.</a:t>
            </a:r>
          </a:p>
          <a:p>
            <a:pPr algn="just">
              <a:lnSpc>
                <a:spcPts val="4439"/>
              </a:lnSpc>
            </a:pPr>
            <a:r>
              <a:rPr lang="en-US" sz="3999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Saluran Retail memiliki kontribusi yang signifikan di kategori grocery.</a:t>
            </a:r>
          </a:p>
          <a:p>
            <a:pPr algn="just">
              <a:lnSpc>
                <a:spcPts val="4439"/>
              </a:lnSpc>
            </a:pPr>
            <a:endParaRPr lang="en-US" sz="3999">
              <a:solidFill>
                <a:srgbClr val="877438"/>
              </a:solidFill>
              <a:latin typeface="TDTD밝은별"/>
              <a:ea typeface="TDTD밝은별"/>
              <a:cs typeface="TDTD밝은별"/>
              <a:sym typeface="TDTD밝은별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54268" y="3332725"/>
            <a:ext cx="4020774" cy="265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3"/>
              </a:lnSpc>
            </a:pPr>
            <a:r>
              <a:rPr lang="en-US" sz="3750">
                <a:solidFill>
                  <a:srgbClr val="877438"/>
                </a:solidFill>
                <a:latin typeface="TDTD밝은별"/>
                <a:ea typeface="TDTD밝은별"/>
                <a:cs typeface="TDTD밝은별"/>
                <a:sym typeface="TDTD밝은별"/>
              </a:rPr>
              <a:t>menyediakan layanan same day untuk kategori fresh</a:t>
            </a:r>
          </a:p>
          <a:p>
            <a:pPr algn="just">
              <a:lnSpc>
                <a:spcPts val="4163"/>
              </a:lnSpc>
            </a:pPr>
            <a:endParaRPr lang="en-US" sz="3750">
              <a:solidFill>
                <a:srgbClr val="877438"/>
              </a:solidFill>
              <a:latin typeface="TDTD밝은별"/>
              <a:ea typeface="TDTD밝은별"/>
              <a:cs typeface="TDTD밝은별"/>
              <a:sym typeface="TDTD밝은별"/>
            </a:endParaRPr>
          </a:p>
        </p:txBody>
      </p:sp>
      <p:sp>
        <p:nvSpPr>
          <p:cNvPr id="9" name="Arrow: Left 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3D72D0C-0DAB-2DC6-D4DB-8D90C2C2E774}"/>
              </a:ext>
            </a:extLst>
          </p:cNvPr>
          <p:cNvSpPr/>
          <p:nvPr/>
        </p:nvSpPr>
        <p:spPr>
          <a:xfrm>
            <a:off x="2856009" y="8887146"/>
            <a:ext cx="2133600" cy="1266521"/>
          </a:xfrm>
          <a:prstGeom prst="leftArrow">
            <a:avLst/>
          </a:prstGeom>
          <a:solidFill>
            <a:srgbClr val="F4F0D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146</Words>
  <Application>Microsoft Office PowerPoint</Application>
  <PresentationFormat>Custom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UID สตูดิโอโมดิ</vt:lpstr>
      <vt:lpstr>Arial</vt:lpstr>
      <vt:lpstr>Calibri</vt:lpstr>
      <vt:lpstr>TDTD밝은별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Krem Ilustrasi Tugas Presentasi</dc:title>
  <dc:creator>ALECIA DWENDY</dc:creator>
  <cp:lastModifiedBy>Alecia Dwendy</cp:lastModifiedBy>
  <cp:revision>3</cp:revision>
  <dcterms:created xsi:type="dcterms:W3CDTF">2006-08-16T00:00:00Z</dcterms:created>
  <dcterms:modified xsi:type="dcterms:W3CDTF">2024-12-19T05:48:24Z</dcterms:modified>
  <dc:identifier>DAGZis4ADqQ</dc:identifier>
</cp:coreProperties>
</file>